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1" r:id="rId5"/>
    <p:sldId id="265" r:id="rId6"/>
    <p:sldId id="263" r:id="rId7"/>
    <p:sldId id="264" r:id="rId8"/>
    <p:sldId id="273" r:id="rId9"/>
    <p:sldId id="266" r:id="rId10"/>
    <p:sldId id="267" r:id="rId11"/>
    <p:sldId id="268" r:id="rId12"/>
    <p:sldId id="269" r:id="rId13"/>
    <p:sldId id="270" r:id="rId14"/>
    <p:sldId id="276" r:id="rId15"/>
    <p:sldId id="275" r:id="rId16"/>
    <p:sldId id="272" r:id="rId17"/>
    <p:sldId id="27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987" autoAdjust="0"/>
    <p:restoredTop sz="94660"/>
  </p:normalViewPr>
  <p:slideViewPr>
    <p:cSldViewPr snapToGrid="0">
      <p:cViewPr varScale="1">
        <p:scale>
          <a:sx n="92" d="100"/>
          <a:sy n="92" d="100"/>
        </p:scale>
        <p:origin x="8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pPr/>
              <a:t>7/6/2021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pPr/>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pPr/>
              <a:t>7/6/2021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pPr/>
              <a:t>7/6/2021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pPr/>
              <a:t>7/6/2021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pPr/>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pPr/>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pPr/>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pPr/>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pPr/>
              <a:t>7/6/2021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pPr/>
              <a:t>7/6/2021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pPr/>
              <a:t>7/6/2021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pPr/>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pPr/>
              <a:t>7/6/2021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Vital sign measurement system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Blood oximeter and body temperature</a:t>
            </a:r>
          </a:p>
        </p:txBody>
      </p:sp>
      <p:sp>
        <p:nvSpPr>
          <p:cNvPr id="4" name="TextBox 3"/>
          <p:cNvSpPr txBox="1"/>
          <p:nvPr/>
        </p:nvSpPr>
        <p:spPr>
          <a:xfrm>
            <a:off x="8246225" y="4979324"/>
            <a:ext cx="3491346" cy="1477328"/>
          </a:xfrm>
          <a:prstGeom prst="rect">
            <a:avLst/>
          </a:prstGeom>
          <a:noFill/>
        </p:spPr>
        <p:txBody>
          <a:bodyPr wrap="square" rtlCol="0">
            <a:spAutoFit/>
          </a:bodyPr>
          <a:lstStyle/>
          <a:p>
            <a:r>
              <a:rPr lang="en-IN" dirty="0"/>
              <a:t>Presented by:</a:t>
            </a:r>
          </a:p>
          <a:p>
            <a:r>
              <a:rPr lang="en-IN" dirty="0"/>
              <a:t>M. Chaitanya kumar(CSE) </a:t>
            </a:r>
          </a:p>
          <a:p>
            <a:r>
              <a:rPr lang="en-IN" dirty="0"/>
              <a:t>J. Vaishnavi(CSE)</a:t>
            </a:r>
          </a:p>
          <a:p>
            <a:r>
              <a:rPr lang="en-IN" dirty="0"/>
              <a:t>L. Rishika(CSE)</a:t>
            </a:r>
          </a:p>
          <a:p>
            <a:r>
              <a:rPr lang="en-IN" dirty="0"/>
              <a:t>G. Narayana swami(ECE)</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162" y="510453"/>
            <a:ext cx="8933612" cy="1004792"/>
          </a:xfrm>
          <a:solidFill>
            <a:srgbClr val="FF3399"/>
          </a:solidFill>
        </p:spPr>
        <p:txBody>
          <a:bodyPr>
            <a:normAutofit/>
          </a:bodyPr>
          <a:lstStyle/>
          <a:p>
            <a:r>
              <a:rPr lang="en-GB" dirty="0"/>
              <a:t>lm35 Temperature Sensor</a:t>
            </a:r>
            <a:endParaRPr lang="en-IN" dirty="0"/>
          </a:p>
        </p:txBody>
      </p:sp>
      <p:sp>
        <p:nvSpPr>
          <p:cNvPr id="3" name="Content Placeholder 2"/>
          <p:cNvSpPr>
            <a:spLocks noGrp="1"/>
          </p:cNvSpPr>
          <p:nvPr>
            <p:ph idx="1"/>
          </p:nvPr>
        </p:nvSpPr>
        <p:spPr>
          <a:xfrm>
            <a:off x="1049973" y="1903615"/>
            <a:ext cx="5675024" cy="3895899"/>
          </a:xfrm>
        </p:spPr>
        <p:txBody>
          <a:bodyPr>
            <a:normAutofit fontScale="70000" lnSpcReduction="20000"/>
          </a:bodyPr>
          <a:lstStyle/>
          <a:p>
            <a:r>
              <a:rPr lang="en-GB" dirty="0"/>
              <a:t>The LM35 series are precision integrated-circuit temperature devices with an output voltage linearly proportional to the Centigrade temperature. The LM35 device has an advantage over linear temperature sensors calibrated in Kelvin, as the user is not required to subtract a large constant voltage from the output to obtain convenient Centigrade scaling. The LM35 device does not require any external calibration or trimming to provide typical accuracies of ±¼°C at room temperature and ±¾°C over a full −55°C to 150°C temperature range. Lower cost is assured by trimming and calibration at the wafer level</a:t>
            </a:r>
            <a:endParaRPr lang="en-IN" dirty="0"/>
          </a:p>
        </p:txBody>
      </p:sp>
      <p:pic>
        <p:nvPicPr>
          <p:cNvPr id="5" name="Picture 4" descr="Sensor Fundamentals » maxEmbedded"/>
          <p:cNvPicPr>
            <a:picLocks noChangeAspect="1"/>
          </p:cNvPicPr>
          <p:nvPr/>
        </p:nvPicPr>
        <p:blipFill>
          <a:blip r:embed="rId2"/>
          <a:stretch>
            <a:fillRect/>
          </a:stretch>
        </p:blipFill>
        <p:spPr>
          <a:xfrm>
            <a:off x="7582682" y="2573524"/>
            <a:ext cx="2838341" cy="2381395"/>
          </a:xfrm>
          <a:prstGeom prst="rect">
            <a:avLst/>
          </a:prstGeom>
        </p:spPr>
      </p:pic>
    </p:spTree>
    <p:extLst>
      <p:ext uri="{BB962C8B-B14F-4D97-AF65-F5344CB8AC3E}">
        <p14:creationId xmlns:p14="http://schemas.microsoft.com/office/powerpoint/2010/main" val="91323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1062" y="315884"/>
            <a:ext cx="2385753" cy="584775"/>
          </a:xfrm>
          <a:prstGeom prst="rect">
            <a:avLst/>
          </a:prstGeom>
          <a:solidFill>
            <a:srgbClr val="FF3399"/>
          </a:solidFill>
        </p:spPr>
        <p:txBody>
          <a:bodyPr wrap="square" rtlCol="0">
            <a:spAutoFit/>
          </a:bodyPr>
          <a:lstStyle/>
          <a:p>
            <a:r>
              <a:rPr lang="en-IN" sz="3200" dirty="0"/>
              <a:t>Circuit:</a:t>
            </a:r>
          </a:p>
        </p:txBody>
      </p:sp>
      <p:pic>
        <p:nvPicPr>
          <p:cNvPr id="6145" name="Picture 1"/>
          <p:cNvPicPr>
            <a:picLocks noChangeAspect="1" noChangeArrowheads="1"/>
          </p:cNvPicPr>
          <p:nvPr/>
        </p:nvPicPr>
        <p:blipFill>
          <a:blip r:embed="rId2"/>
          <a:srcRect/>
          <a:stretch>
            <a:fillRect/>
          </a:stretch>
        </p:blipFill>
        <p:spPr bwMode="auto">
          <a:xfrm>
            <a:off x="2795450" y="1403629"/>
            <a:ext cx="7354389" cy="4715368"/>
          </a:xfrm>
          <a:prstGeom prst="rect">
            <a:avLst/>
          </a:prstGeom>
          <a:noFill/>
          <a:ln w="9525">
            <a:noFill/>
            <a:miter lim="800000"/>
            <a:headEnd/>
            <a:tailEnd/>
          </a:ln>
          <a:effectLst/>
        </p:spPr>
      </p:pic>
    </p:spTree>
    <p:extLst>
      <p:ext uri="{BB962C8B-B14F-4D97-AF65-F5344CB8AC3E}">
        <p14:creationId xmlns:p14="http://schemas.microsoft.com/office/powerpoint/2010/main" val="131561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5876" y="598516"/>
            <a:ext cx="2917768" cy="646331"/>
          </a:xfrm>
          <a:prstGeom prst="rect">
            <a:avLst/>
          </a:prstGeom>
          <a:solidFill>
            <a:srgbClr val="FF3399"/>
          </a:solidFill>
        </p:spPr>
        <p:txBody>
          <a:bodyPr wrap="square" rtlCol="0">
            <a:spAutoFit/>
          </a:bodyPr>
          <a:lstStyle/>
          <a:p>
            <a:r>
              <a:rPr lang="en-IN" sz="3600" dirty="0"/>
              <a:t>Project</a:t>
            </a:r>
            <a:r>
              <a:rPr lang="en-IN" dirty="0"/>
              <a:t> </a:t>
            </a:r>
          </a:p>
        </p:txBody>
      </p:sp>
      <p:pic>
        <p:nvPicPr>
          <p:cNvPr id="5122" name="Picture 2"/>
          <p:cNvPicPr>
            <a:picLocks noChangeAspect="1" noChangeArrowheads="1"/>
          </p:cNvPicPr>
          <p:nvPr/>
        </p:nvPicPr>
        <p:blipFill>
          <a:blip r:embed="rId2"/>
          <a:srcRect/>
          <a:stretch>
            <a:fillRect/>
          </a:stretch>
        </p:blipFill>
        <p:spPr bwMode="auto">
          <a:xfrm>
            <a:off x="2521131" y="1959429"/>
            <a:ext cx="6714310" cy="3513908"/>
          </a:xfrm>
          <a:prstGeom prst="rect">
            <a:avLst/>
          </a:prstGeom>
          <a:noFill/>
          <a:ln w="9525">
            <a:noFill/>
            <a:miter lim="800000"/>
            <a:headEnd/>
            <a:tailEnd/>
          </a:ln>
          <a:effectLst/>
        </p:spPr>
      </p:pic>
    </p:spTree>
    <p:extLst>
      <p:ext uri="{BB962C8B-B14F-4D97-AF65-F5344CB8AC3E}">
        <p14:creationId xmlns:p14="http://schemas.microsoft.com/office/powerpoint/2010/main" val="185626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6662" y="1138844"/>
            <a:ext cx="7797338" cy="4832092"/>
          </a:xfrm>
          <a:prstGeom prst="rect">
            <a:avLst/>
          </a:prstGeom>
        </p:spPr>
        <p:txBody>
          <a:bodyPr wrap="square">
            <a:spAutoFit/>
          </a:bodyPr>
          <a:lstStyle/>
          <a:p>
            <a:r>
              <a:rPr lang="en-GB" sz="2800" b="1" dirty="0">
                <a:solidFill>
                  <a:srgbClr val="000000"/>
                </a:solidFill>
                <a:latin typeface="Arial" panose="020B0604020202020204" pitchFamily="34" charset="0"/>
              </a:rPr>
              <a:t> </a:t>
            </a:r>
            <a:r>
              <a:rPr lang="en-GB" sz="2800" dirty="0">
                <a:solidFill>
                  <a:srgbClr val="000000"/>
                </a:solidFill>
                <a:latin typeface="Times New Roman" panose="02020603050405020304" pitchFamily="18" charset="0"/>
              </a:rPr>
              <a:t>In future, heart rate and respiration rate can also be measured by pulse oximeter along with SpO2 providing further functionality to the project. Also, different sensors like blood pressure sensor and ECG sensor can be added to measure other parameters as well. Further, by integrating GSM with our project, we can send notiﬁcation messages to a medical expert helping in immediate alert in case of emergencies. Provision of information regarding prescription and reminder for medicine intake can also be included</a:t>
            </a:r>
            <a:r>
              <a:rPr lang="en-GB" dirty="0">
                <a:solidFill>
                  <a:srgbClr val="000000"/>
                </a:solidFill>
                <a:latin typeface="Times New Roman" panose="02020603050405020304" pitchFamily="18" charset="0"/>
              </a:rPr>
              <a:t>.</a:t>
            </a:r>
          </a:p>
        </p:txBody>
      </p:sp>
      <p:sp>
        <p:nvSpPr>
          <p:cNvPr id="5" name="TextBox 4"/>
          <p:cNvSpPr txBox="1"/>
          <p:nvPr/>
        </p:nvSpPr>
        <p:spPr>
          <a:xfrm>
            <a:off x="1346662" y="415019"/>
            <a:ext cx="4197927" cy="646331"/>
          </a:xfrm>
          <a:prstGeom prst="rect">
            <a:avLst/>
          </a:prstGeom>
          <a:solidFill>
            <a:srgbClr val="FF3399"/>
          </a:solidFill>
        </p:spPr>
        <p:txBody>
          <a:bodyPr wrap="square" rtlCol="0">
            <a:spAutoFit/>
          </a:bodyPr>
          <a:lstStyle/>
          <a:p>
            <a:r>
              <a:rPr lang="en-GB" sz="3600" b="1" dirty="0">
                <a:solidFill>
                  <a:srgbClr val="000000"/>
                </a:solidFill>
                <a:latin typeface="Arial" panose="020B0604020202020204" pitchFamily="34" charset="0"/>
              </a:rPr>
              <a:t>FUTURE SCOPE</a:t>
            </a:r>
          </a:p>
        </p:txBody>
      </p:sp>
    </p:spTree>
    <p:extLst>
      <p:ext uri="{BB962C8B-B14F-4D97-AF65-F5344CB8AC3E}">
        <p14:creationId xmlns:p14="http://schemas.microsoft.com/office/powerpoint/2010/main" val="58295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286" y="714894"/>
            <a:ext cx="4827125" cy="875117"/>
          </a:xfrm>
          <a:solidFill>
            <a:srgbClr val="FF3399"/>
          </a:solidFill>
        </p:spPr>
        <p:txBody>
          <a:bodyPr>
            <a:normAutofit fontScale="90000"/>
          </a:bodyPr>
          <a:lstStyle/>
          <a:p>
            <a:r>
              <a:rPr lang="en-IN" dirty="0"/>
              <a:t>Budget Estimation</a:t>
            </a:r>
          </a:p>
        </p:txBody>
      </p:sp>
      <p:sp>
        <p:nvSpPr>
          <p:cNvPr id="3" name="Content Placeholder 2"/>
          <p:cNvSpPr>
            <a:spLocks noGrp="1"/>
          </p:cNvSpPr>
          <p:nvPr>
            <p:ph idx="1"/>
          </p:nvPr>
        </p:nvSpPr>
        <p:spPr/>
        <p:txBody>
          <a:bodyPr>
            <a:normAutofit fontScale="85000" lnSpcReduction="20000"/>
          </a:bodyPr>
          <a:lstStyle/>
          <a:p>
            <a:r>
              <a:rPr lang="en-GB" dirty="0"/>
              <a:t> Arduino mega 2560 – 1000/-</a:t>
            </a:r>
          </a:p>
          <a:p>
            <a:r>
              <a:rPr lang="en-GB" dirty="0"/>
              <a:t> 16x2  LCD – 120 /-</a:t>
            </a:r>
          </a:p>
          <a:p>
            <a:r>
              <a:rPr lang="en-GB" dirty="0"/>
              <a:t> Max30102 Heart Rate Sensor – 450 /-</a:t>
            </a:r>
          </a:p>
          <a:p>
            <a:r>
              <a:rPr lang="en-GB" dirty="0"/>
              <a:t>Jumper wires-100/</a:t>
            </a:r>
          </a:p>
          <a:p>
            <a:r>
              <a:rPr lang="en-GB" dirty="0"/>
              <a:t> Resistors – 30 /-</a:t>
            </a:r>
          </a:p>
          <a:p>
            <a:r>
              <a:rPr lang="en-GB" dirty="0"/>
              <a:t> Bread board-150/</a:t>
            </a:r>
          </a:p>
          <a:p>
            <a:r>
              <a:rPr lang="en-GB" dirty="0"/>
              <a:t> LM35 Temperature Sensor Module – 100 /-</a:t>
            </a:r>
          </a:p>
          <a:p>
            <a:r>
              <a:rPr lang="en-GB" dirty="0"/>
              <a:t> TOTAL BUDGET – 1950/-</a:t>
            </a:r>
            <a:endParaRPr lang="en-IN" dirty="0"/>
          </a:p>
          <a:p>
            <a:endParaRPr lang="en-IN" dirty="0"/>
          </a:p>
        </p:txBody>
      </p:sp>
    </p:spTree>
    <p:extLst>
      <p:ext uri="{BB962C8B-B14F-4D97-AF65-F5344CB8AC3E}">
        <p14:creationId xmlns:p14="http://schemas.microsoft.com/office/powerpoint/2010/main" val="23185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594" y="2098181"/>
            <a:ext cx="4929243" cy="2349127"/>
          </a:xfrm>
          <a:solidFill>
            <a:srgbClr val="FF3399"/>
          </a:solidFill>
        </p:spPr>
        <p:txBody>
          <a:bodyPr/>
          <a:lstStyle/>
          <a:p>
            <a:pPr algn="ctr"/>
            <a:r>
              <a:rPr lang="en-GB" dirty="0"/>
              <a:t>Thank you</a:t>
            </a:r>
            <a:endParaRPr lang="en-IN" dirty="0"/>
          </a:p>
        </p:txBody>
      </p:sp>
    </p:spTree>
    <p:extLst>
      <p:ext uri="{BB962C8B-B14F-4D97-AF65-F5344CB8AC3E}">
        <p14:creationId xmlns:p14="http://schemas.microsoft.com/office/powerpoint/2010/main" val="3977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818025"/>
            <a:ext cx="3031576" cy="802958"/>
          </a:xfrm>
          <a:solidFill>
            <a:srgbClr val="FF3399"/>
          </a:solidFill>
        </p:spPr>
        <p:txBody>
          <a:bodyPr/>
          <a:lstStyle/>
          <a:p>
            <a:r>
              <a:rPr lang="en-IN" dirty="0"/>
              <a:t>Abstract</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Consistent vital sign monitoring is critically important for early detection of clinical deterioration of patients in hospital settings. Mostly, nurses routinely measure and document the primary vital signs of all patients 2‐3 times daily to assess their condition. To reduce nurse workload and thereby improve quality of patient care, a smart vital sign monitor named “Vital‐SCOPE” for simultaneous measurement of vital signs was developed. Vital-SCOPE consists of multiple sensors, including a reflective photo sensor, thermopile, and medical radar, to be used in simultaneous pulse rate, respiratory rate, and body temperature monitoring within 10 s.</a:t>
            </a:r>
            <a:endParaRPr lang="en-IN" dirty="0"/>
          </a:p>
        </p:txBody>
      </p:sp>
    </p:spTree>
    <p:extLst>
      <p:ext uri="{BB962C8B-B14F-4D97-AF65-F5344CB8AC3E}">
        <p14:creationId xmlns:p14="http://schemas.microsoft.com/office/powerpoint/2010/main" val="2003967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4386551" cy="861147"/>
          </a:xfrm>
          <a:solidFill>
            <a:srgbClr val="FF3399"/>
          </a:solidFill>
        </p:spPr>
        <p:txBody>
          <a:bodyPr/>
          <a:lstStyle/>
          <a:p>
            <a:r>
              <a:rPr lang="en-IN" dirty="0"/>
              <a:t>Introduction</a:t>
            </a:r>
          </a:p>
        </p:txBody>
      </p:sp>
      <p:sp>
        <p:nvSpPr>
          <p:cNvPr id="3" name="Content Placeholder 2"/>
          <p:cNvSpPr>
            <a:spLocks noGrp="1"/>
          </p:cNvSpPr>
          <p:nvPr>
            <p:ph idx="1"/>
          </p:nvPr>
        </p:nvSpPr>
        <p:spPr/>
        <p:txBody>
          <a:bodyPr>
            <a:normAutofit fontScale="85000" lnSpcReduction="20000"/>
          </a:bodyPr>
          <a:lstStyle/>
          <a:p>
            <a:r>
              <a:rPr lang="en-IN" dirty="0"/>
              <a:t>Vital signs are measurements of the body’s most basic functions. The four main vital signs routinely monitored by medical professionals and health care providers include the following:</a:t>
            </a:r>
          </a:p>
          <a:p>
            <a:r>
              <a:rPr lang="en-IN" dirty="0"/>
              <a:t>Body temperature</a:t>
            </a:r>
          </a:p>
          <a:p>
            <a:r>
              <a:rPr lang="en-IN" dirty="0"/>
              <a:t>Pulse rate</a:t>
            </a:r>
          </a:p>
          <a:p>
            <a:r>
              <a:rPr lang="en-IN" dirty="0"/>
              <a:t>Respiration rate (rate of breathing)</a:t>
            </a:r>
          </a:p>
          <a:p>
            <a:r>
              <a:rPr lang="en-IN" dirty="0"/>
              <a:t>Vital signs are useful in detecting or monitoring medical problems. Vital signs can be measured in a medical setting, at home , at the site of a medical emergency, or else where.</a:t>
            </a:r>
          </a:p>
        </p:txBody>
      </p:sp>
    </p:spTree>
    <p:extLst>
      <p:ext uri="{BB962C8B-B14F-4D97-AF65-F5344CB8AC3E}">
        <p14:creationId xmlns:p14="http://schemas.microsoft.com/office/powerpoint/2010/main" val="23464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7196252" cy="794646"/>
          </a:xfrm>
          <a:solidFill>
            <a:srgbClr val="FF3399"/>
          </a:solidFill>
        </p:spPr>
        <p:txBody>
          <a:bodyPr/>
          <a:lstStyle/>
          <a:p>
            <a:r>
              <a:rPr lang="en-IN" dirty="0"/>
              <a:t>Importance of vital signs</a:t>
            </a:r>
          </a:p>
        </p:txBody>
      </p:sp>
      <p:sp>
        <p:nvSpPr>
          <p:cNvPr id="3" name="Content Placeholder 2"/>
          <p:cNvSpPr>
            <a:spLocks noGrp="1"/>
          </p:cNvSpPr>
          <p:nvPr>
            <p:ph idx="1"/>
          </p:nvPr>
        </p:nvSpPr>
        <p:spPr>
          <a:xfrm>
            <a:off x="1141413" y="2097088"/>
            <a:ext cx="9905999" cy="4095894"/>
          </a:xfrm>
        </p:spPr>
        <p:txBody>
          <a:bodyPr>
            <a:normAutofit/>
          </a:bodyPr>
          <a:lstStyle/>
          <a:p>
            <a:pPr marL="0" indent="0">
              <a:buNone/>
            </a:pPr>
            <a:r>
              <a:rPr lang="en-IN" sz="3200" dirty="0"/>
              <a:t>Your vital signs measure your body’s basic functions. Vital display a snapshot of what’s going on inside your body . They provide crucial information about your organs. Therefore, the importance of vital signs monitoring is that it allows medical professionals to assess your wellbeing</a:t>
            </a:r>
          </a:p>
        </p:txBody>
      </p:sp>
    </p:spTree>
    <p:extLst>
      <p:ext uri="{BB962C8B-B14F-4D97-AF65-F5344CB8AC3E}">
        <p14:creationId xmlns:p14="http://schemas.microsoft.com/office/powerpoint/2010/main" val="2262113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8305" y="556953"/>
            <a:ext cx="4871259" cy="523220"/>
          </a:xfrm>
          <a:prstGeom prst="rect">
            <a:avLst/>
          </a:prstGeom>
          <a:noFill/>
        </p:spPr>
        <p:txBody>
          <a:bodyPr wrap="square" rtlCol="0">
            <a:spAutoFit/>
          </a:bodyPr>
          <a:lstStyle/>
          <a:p>
            <a:r>
              <a:rPr lang="en-GB" sz="2800" dirty="0"/>
              <a:t>Block diagram</a:t>
            </a:r>
            <a:endParaRPr lang="en-IN" sz="2800" dirty="0"/>
          </a:p>
        </p:txBody>
      </p:sp>
      <p:sp>
        <p:nvSpPr>
          <p:cNvPr id="3"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7"/>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125663" algn="l"/>
              </a:tabLst>
              <a:defRPr>
                <a:solidFill>
                  <a:schemeClr val="tx1"/>
                </a:solidFill>
                <a:latin typeface="Arial" panose="020B0604020202020204" pitchFamily="34" charset="0"/>
              </a:defRPr>
            </a:lvl1pPr>
            <a:lvl2pPr eaLnBrk="0" fontAlgn="base" hangingPunct="0">
              <a:spcBef>
                <a:spcPct val="0"/>
              </a:spcBef>
              <a:spcAft>
                <a:spcPct val="0"/>
              </a:spcAft>
              <a:tabLst>
                <a:tab pos="2125663" algn="l"/>
              </a:tabLst>
              <a:defRPr>
                <a:solidFill>
                  <a:schemeClr val="tx1"/>
                </a:solidFill>
                <a:latin typeface="Arial" panose="020B0604020202020204" pitchFamily="34" charset="0"/>
              </a:defRPr>
            </a:lvl2pPr>
            <a:lvl3pPr eaLnBrk="0" fontAlgn="base" hangingPunct="0">
              <a:spcBef>
                <a:spcPct val="0"/>
              </a:spcBef>
              <a:spcAft>
                <a:spcPct val="0"/>
              </a:spcAft>
              <a:tabLst>
                <a:tab pos="2125663" algn="l"/>
              </a:tabLst>
              <a:defRPr>
                <a:solidFill>
                  <a:schemeClr val="tx1"/>
                </a:solidFill>
                <a:latin typeface="Arial" panose="020B0604020202020204" pitchFamily="34" charset="0"/>
              </a:defRPr>
            </a:lvl3pPr>
            <a:lvl4pPr eaLnBrk="0" fontAlgn="base" hangingPunct="0">
              <a:spcBef>
                <a:spcPct val="0"/>
              </a:spcBef>
              <a:spcAft>
                <a:spcPct val="0"/>
              </a:spcAft>
              <a:tabLst>
                <a:tab pos="2125663" algn="l"/>
              </a:tabLst>
              <a:defRPr>
                <a:solidFill>
                  <a:schemeClr val="tx1"/>
                </a:solidFill>
                <a:latin typeface="Arial" panose="020B0604020202020204" pitchFamily="34" charset="0"/>
              </a:defRPr>
            </a:lvl4pPr>
            <a:lvl5pPr eaLnBrk="0" fontAlgn="base" hangingPunct="0">
              <a:spcBef>
                <a:spcPct val="0"/>
              </a:spcBef>
              <a:spcAft>
                <a:spcPct val="0"/>
              </a:spcAft>
              <a:tabLst>
                <a:tab pos="2125663" algn="l"/>
              </a:tabLst>
              <a:defRPr>
                <a:solidFill>
                  <a:schemeClr val="tx1"/>
                </a:solidFill>
                <a:latin typeface="Arial" panose="020B0604020202020204" pitchFamily="34" charset="0"/>
              </a:defRPr>
            </a:lvl5pPr>
            <a:lvl6pPr eaLnBrk="0" fontAlgn="base" hangingPunct="0">
              <a:spcBef>
                <a:spcPct val="0"/>
              </a:spcBef>
              <a:spcAft>
                <a:spcPct val="0"/>
              </a:spcAft>
              <a:tabLst>
                <a:tab pos="2125663" algn="l"/>
              </a:tabLst>
              <a:defRPr>
                <a:solidFill>
                  <a:schemeClr val="tx1"/>
                </a:solidFill>
                <a:latin typeface="Arial" panose="020B0604020202020204" pitchFamily="34" charset="0"/>
              </a:defRPr>
            </a:lvl6pPr>
            <a:lvl7pPr eaLnBrk="0" fontAlgn="base" hangingPunct="0">
              <a:spcBef>
                <a:spcPct val="0"/>
              </a:spcBef>
              <a:spcAft>
                <a:spcPct val="0"/>
              </a:spcAft>
              <a:tabLst>
                <a:tab pos="2125663" algn="l"/>
              </a:tabLst>
              <a:defRPr>
                <a:solidFill>
                  <a:schemeClr val="tx1"/>
                </a:solidFill>
                <a:latin typeface="Arial" panose="020B0604020202020204" pitchFamily="34" charset="0"/>
              </a:defRPr>
            </a:lvl7pPr>
            <a:lvl8pPr eaLnBrk="0" fontAlgn="base" hangingPunct="0">
              <a:spcBef>
                <a:spcPct val="0"/>
              </a:spcBef>
              <a:spcAft>
                <a:spcPct val="0"/>
              </a:spcAft>
              <a:tabLst>
                <a:tab pos="2125663" algn="l"/>
              </a:tabLst>
              <a:defRPr>
                <a:solidFill>
                  <a:schemeClr val="tx1"/>
                </a:solidFill>
                <a:latin typeface="Arial" panose="020B0604020202020204" pitchFamily="34" charset="0"/>
              </a:defRPr>
            </a:lvl8pPr>
            <a:lvl9pPr eaLnBrk="0" fontAlgn="base" hangingPunct="0">
              <a:spcBef>
                <a:spcPct val="0"/>
              </a:spcBef>
              <a:spcAft>
                <a:spcPct val="0"/>
              </a:spcAft>
              <a:tabLst>
                <a:tab pos="21256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125663" algn="l"/>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125663" algn="l"/>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125663" algn="l"/>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1256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descr="Screen Clipping"/>
          <p:cNvPicPr>
            <a:picLocks noChangeAspect="1"/>
          </p:cNvPicPr>
          <p:nvPr/>
        </p:nvPicPr>
        <p:blipFill>
          <a:blip r:embed="rId2"/>
          <a:stretch>
            <a:fillRect/>
          </a:stretch>
        </p:blipFill>
        <p:spPr>
          <a:xfrm>
            <a:off x="2385753" y="1784761"/>
            <a:ext cx="7720534" cy="3373755"/>
          </a:xfrm>
          <a:prstGeom prst="rect">
            <a:avLst/>
          </a:prstGeom>
        </p:spPr>
      </p:pic>
    </p:spTree>
    <p:extLst>
      <p:ext uri="{BB962C8B-B14F-4D97-AF65-F5344CB8AC3E}">
        <p14:creationId xmlns:p14="http://schemas.microsoft.com/office/powerpoint/2010/main" val="290564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87" y="884525"/>
            <a:ext cx="3538652" cy="678267"/>
          </a:xfrm>
          <a:solidFill>
            <a:srgbClr val="FF3399"/>
          </a:solidFill>
        </p:spPr>
        <p:txBody>
          <a:bodyPr/>
          <a:lstStyle/>
          <a:p>
            <a:r>
              <a:rPr lang="en-IN" dirty="0"/>
              <a:t>components</a:t>
            </a:r>
          </a:p>
        </p:txBody>
      </p:sp>
      <p:sp>
        <p:nvSpPr>
          <p:cNvPr id="3" name="Content Placeholder 2"/>
          <p:cNvSpPr>
            <a:spLocks noGrp="1"/>
          </p:cNvSpPr>
          <p:nvPr>
            <p:ph idx="1"/>
          </p:nvPr>
        </p:nvSpPr>
        <p:spPr>
          <a:xfrm>
            <a:off x="1193858" y="2291050"/>
            <a:ext cx="9905999" cy="3541714"/>
          </a:xfrm>
        </p:spPr>
        <p:txBody>
          <a:bodyPr>
            <a:normAutofit fontScale="92500" lnSpcReduction="10000"/>
          </a:bodyPr>
          <a:lstStyle/>
          <a:p>
            <a:r>
              <a:rPr lang="en-GB" dirty="0"/>
              <a:t> Arduino mega 2560</a:t>
            </a:r>
          </a:p>
          <a:p>
            <a:r>
              <a:rPr lang="en-GB" dirty="0"/>
              <a:t> 16x2  LCD</a:t>
            </a:r>
          </a:p>
          <a:p>
            <a:r>
              <a:rPr lang="en-GB" dirty="0"/>
              <a:t> Max30102 Heart Rate Sensor</a:t>
            </a:r>
          </a:p>
          <a:p>
            <a:r>
              <a:rPr lang="en-GB" dirty="0"/>
              <a:t> Bread board</a:t>
            </a:r>
          </a:p>
          <a:p>
            <a:r>
              <a:rPr lang="en-GB" dirty="0"/>
              <a:t> Resistors</a:t>
            </a:r>
          </a:p>
          <a:p>
            <a:r>
              <a:rPr lang="en-GB" dirty="0"/>
              <a:t> Jumper wires</a:t>
            </a:r>
          </a:p>
          <a:p>
            <a:r>
              <a:rPr lang="en-GB" dirty="0"/>
              <a:t> LM35 temperature sensor</a:t>
            </a:r>
            <a:endParaRPr lang="en-IN" dirty="0"/>
          </a:p>
        </p:txBody>
      </p:sp>
    </p:spTree>
    <p:extLst>
      <p:ext uri="{BB962C8B-B14F-4D97-AF65-F5344CB8AC3E}">
        <p14:creationId xmlns:p14="http://schemas.microsoft.com/office/powerpoint/2010/main" val="272625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9"/>
            <a:ext cx="4461365" cy="686580"/>
          </a:xfrm>
          <a:solidFill>
            <a:srgbClr val="FF3399"/>
          </a:solidFill>
        </p:spPr>
        <p:txBody>
          <a:bodyPr>
            <a:normAutofit fontScale="90000"/>
          </a:bodyPr>
          <a:lstStyle/>
          <a:p>
            <a:r>
              <a:rPr lang="en-IN" dirty="0"/>
              <a:t>Arduino mega 2560</a:t>
            </a:r>
          </a:p>
        </p:txBody>
      </p:sp>
      <p:sp>
        <p:nvSpPr>
          <p:cNvPr id="5" name="TextBox 4"/>
          <p:cNvSpPr txBox="1"/>
          <p:nvPr/>
        </p:nvSpPr>
        <p:spPr>
          <a:xfrm>
            <a:off x="681643" y="2207030"/>
            <a:ext cx="5769034" cy="2677656"/>
          </a:xfrm>
          <a:prstGeom prst="rect">
            <a:avLst/>
          </a:prstGeom>
          <a:noFill/>
        </p:spPr>
        <p:txBody>
          <a:bodyPr wrap="square" rtlCol="0">
            <a:spAutoFit/>
          </a:bodyPr>
          <a:lstStyle/>
          <a:p>
            <a:r>
              <a:rPr lang="en-IN" sz="2400" dirty="0"/>
              <a:t>Arduino: Arduino Mega 2560 is a microcontroller board based on the ATmega328p . It has 14 digital input/output pins (of which 6 can be used as PWM outputs), 6 analog inputs. </a:t>
            </a:r>
          </a:p>
          <a:p>
            <a:r>
              <a:rPr lang="en-IN" sz="2400" dirty="0"/>
              <a:t>A USB connection, a power jack, an ICSP header and a reset button.</a:t>
            </a:r>
          </a:p>
        </p:txBody>
      </p:sp>
      <p:pic>
        <p:nvPicPr>
          <p:cNvPr id="3" name="Content Placeholder 2" descr="How to &lt;strong&gt;Arduino&lt;/strong&gt; class kicking off in Cape Town - htxt.africa"/>
          <p:cNvPicPr>
            <a:picLocks noGrp="1" noChangeAspect="1"/>
          </p:cNvPicPr>
          <p:nvPr>
            <p:ph idx="1"/>
          </p:nvPr>
        </p:nvPicPr>
        <p:blipFill>
          <a:blip r:embed="rId2"/>
          <a:stretch>
            <a:fillRect/>
          </a:stretch>
        </p:blipFill>
        <p:spPr>
          <a:xfrm>
            <a:off x="6858000" y="3002700"/>
            <a:ext cx="4189413" cy="2035287"/>
          </a:xfrm>
        </p:spPr>
      </p:pic>
    </p:spTree>
    <p:extLst>
      <p:ext uri="{BB962C8B-B14F-4D97-AF65-F5344CB8AC3E}">
        <p14:creationId xmlns:p14="http://schemas.microsoft.com/office/powerpoint/2010/main" val="65598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3455525" cy="711518"/>
          </a:xfrm>
          <a:solidFill>
            <a:srgbClr val="FF3399"/>
          </a:solidFill>
        </p:spPr>
        <p:txBody>
          <a:bodyPr/>
          <a:lstStyle/>
          <a:p>
            <a:r>
              <a:rPr lang="en-IN" dirty="0"/>
              <a:t>Lcd display</a:t>
            </a:r>
          </a:p>
        </p:txBody>
      </p:sp>
      <p:sp>
        <p:nvSpPr>
          <p:cNvPr id="3" name="Content Placeholder 2"/>
          <p:cNvSpPr>
            <a:spLocks noGrp="1"/>
          </p:cNvSpPr>
          <p:nvPr>
            <p:ph idx="1"/>
          </p:nvPr>
        </p:nvSpPr>
        <p:spPr>
          <a:xfrm>
            <a:off x="1141412" y="2249487"/>
            <a:ext cx="6273541" cy="3541714"/>
          </a:xfrm>
        </p:spPr>
        <p:txBody>
          <a:bodyPr/>
          <a:lstStyle/>
          <a:p>
            <a:pPr marL="0" indent="0">
              <a:buNone/>
            </a:pPr>
            <a:r>
              <a:rPr lang="en-IN" dirty="0"/>
              <a:t>An LCD is an electronic display module that uses liquid crystal to produce a visible image. The </a:t>
            </a:r>
            <a:r>
              <a:rPr lang="en-GB" dirty="0"/>
              <a:t>16 x 2  LCD </a:t>
            </a:r>
            <a:r>
              <a:rPr lang="en-IN" dirty="0"/>
              <a:t>display is a very basic module   commonly used in DIYs and circuits. The </a:t>
            </a:r>
            <a:r>
              <a:rPr lang="en-GB" dirty="0"/>
              <a:t>16 x 2  LCD  </a:t>
            </a:r>
            <a:r>
              <a:rPr lang="en-IN" dirty="0"/>
              <a:t>translates a display 20  columns of characters per  4 rows .        </a:t>
            </a:r>
          </a:p>
        </p:txBody>
      </p:sp>
      <p:pic>
        <p:nvPicPr>
          <p:cNvPr id="4" name="Picture 3" descr="Display &lt;strong&gt;LCD&lt;/strong&gt; Winstar WH1602A - Arduino e Cia"/>
          <p:cNvPicPr>
            <a:picLocks noChangeAspect="1"/>
          </p:cNvPicPr>
          <p:nvPr/>
        </p:nvPicPr>
        <p:blipFill>
          <a:blip r:embed="rId2"/>
          <a:stretch>
            <a:fillRect/>
          </a:stretch>
        </p:blipFill>
        <p:spPr>
          <a:xfrm>
            <a:off x="7589664" y="2419004"/>
            <a:ext cx="4037262" cy="2274114"/>
          </a:xfrm>
          <a:prstGeom prst="rect">
            <a:avLst/>
          </a:prstGeom>
        </p:spPr>
      </p:pic>
    </p:spTree>
    <p:extLst>
      <p:ext uri="{BB962C8B-B14F-4D97-AF65-F5344CB8AC3E}">
        <p14:creationId xmlns:p14="http://schemas.microsoft.com/office/powerpoint/2010/main" val="1674251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14647"/>
            <a:ext cx="7163002" cy="607997"/>
          </a:xfrm>
          <a:solidFill>
            <a:srgbClr val="FF3399"/>
          </a:solidFill>
        </p:spPr>
        <p:txBody>
          <a:bodyPr>
            <a:normAutofit fontScale="90000"/>
          </a:bodyPr>
          <a:lstStyle/>
          <a:p>
            <a:r>
              <a:rPr lang="en-GB" dirty="0"/>
              <a:t>Heart Rate Sensor (Max30102)</a:t>
            </a:r>
            <a:endParaRPr lang="en-IN" dirty="0"/>
          </a:p>
        </p:txBody>
      </p:sp>
      <p:sp>
        <p:nvSpPr>
          <p:cNvPr id="3" name="Content Placeholder 2"/>
          <p:cNvSpPr>
            <a:spLocks noGrp="1"/>
          </p:cNvSpPr>
          <p:nvPr>
            <p:ph idx="1"/>
          </p:nvPr>
        </p:nvSpPr>
        <p:spPr>
          <a:xfrm>
            <a:off x="1141413" y="2249487"/>
            <a:ext cx="5941032" cy="3541714"/>
          </a:xfrm>
        </p:spPr>
        <p:txBody>
          <a:bodyPr/>
          <a:lstStyle/>
          <a:p>
            <a:r>
              <a:rPr lang="en-IN" dirty="0"/>
              <a:t>The </a:t>
            </a:r>
            <a:r>
              <a:rPr lang="en-GB" dirty="0"/>
              <a:t>Max30102 is an integrated pulse oximeter (SpO2)</a:t>
            </a:r>
          </a:p>
          <a:p>
            <a:r>
              <a:rPr lang="en-GB" dirty="0"/>
              <a:t>And heart rate monitor biosensor module .</a:t>
            </a:r>
          </a:p>
          <a:p>
            <a:r>
              <a:rPr lang="en-GB" dirty="0"/>
              <a:t>It provides a complete system solutions to ease the design in process for mobile and wearable devices.</a:t>
            </a:r>
            <a:endParaRPr lang="en-IN" dirty="0"/>
          </a:p>
        </p:txBody>
      </p:sp>
      <p:pic>
        <p:nvPicPr>
          <p:cNvPr id="4" name="Picture 3" descr="ATtiny85 Pulse Oximeter and Photoplethysmograph - jpralves.net"/>
          <p:cNvPicPr>
            <a:picLocks noChangeAspect="1"/>
          </p:cNvPicPr>
          <p:nvPr/>
        </p:nvPicPr>
        <p:blipFill>
          <a:blip r:embed="rId2"/>
          <a:stretch>
            <a:fillRect/>
          </a:stretch>
        </p:blipFill>
        <p:spPr>
          <a:xfrm>
            <a:off x="7082446" y="2132187"/>
            <a:ext cx="4588624" cy="2949471"/>
          </a:xfrm>
          <a:prstGeom prst="rect">
            <a:avLst/>
          </a:prstGeom>
        </p:spPr>
      </p:pic>
    </p:spTree>
    <p:extLst>
      <p:ext uri="{BB962C8B-B14F-4D97-AF65-F5344CB8AC3E}">
        <p14:creationId xmlns:p14="http://schemas.microsoft.com/office/powerpoint/2010/main" val="892496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16c05727-aa75-4e4a-9b5f-8a80a1165891"/>
    <ds:schemaRef ds:uri="http://schemas.microsoft.com/office/2006/documentManagement/types"/>
    <ds:schemaRef ds:uri="http://www.w3.org/XML/1998/namespace"/>
    <ds:schemaRef ds:uri="71af3243-3dd4-4a8d-8c0d-dd76da1f02a5"/>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600</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Trebuchet MS</vt:lpstr>
      <vt:lpstr>Tw Cen MT</vt:lpstr>
      <vt:lpstr>Circuit</vt:lpstr>
      <vt:lpstr>Vital sign measurement system</vt:lpstr>
      <vt:lpstr>Abstract</vt:lpstr>
      <vt:lpstr>Introduction</vt:lpstr>
      <vt:lpstr>Importance of vital signs</vt:lpstr>
      <vt:lpstr>PowerPoint Presentation</vt:lpstr>
      <vt:lpstr>components</vt:lpstr>
      <vt:lpstr>Arduino mega 2560</vt:lpstr>
      <vt:lpstr>Lcd display</vt:lpstr>
      <vt:lpstr>Heart Rate Sensor (Max30102)</vt:lpstr>
      <vt:lpstr>lm35 Temperature Sensor</vt:lpstr>
      <vt:lpstr>PowerPoint Presentation</vt:lpstr>
      <vt:lpstr>PowerPoint Presentation</vt:lpstr>
      <vt:lpstr>PowerPoint Presentation</vt:lpstr>
      <vt:lpstr>Budget Estimation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2021-05-11T14:58:05Z</dcterms:created>
  <dcterms:modified xsi:type="dcterms:W3CDTF">2021-07-06T09:18:27Z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